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0F5FA"/>
                </a:solidFill>
              </a:defRPr>
            </a:pPr>
            <a:r>
              <a:t>EYEDIT GROUP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188720"/>
            <a:ext cx="10332720" cy="4754880"/>
          </a:xfrm>
          <a:prstGeom prst="roundRect">
            <a:avLst/>
          </a:prstGeom>
          <a:solidFill>
            <a:srgbClr val="141C28"/>
          </a:solidFill>
          <a:ln>
            <a:solidFill>
              <a:srgbClr val="3C5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 sz="2200">
                <a:solidFill>
                  <a:srgbClr val="E1E6EB"/>
                </a:solidFill>
              </a:defRPr>
            </a:pPr>
            <a:r>
              <a:t>Family Office Investor Deck</a:t>
            </a:r>
            <a:br/>
            <a:r>
              <a:t>Confidential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0F5FA"/>
                </a:solidFill>
              </a:defRPr>
            </a:pPr>
            <a:r>
              <a:t>Why Family Offices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188720"/>
            <a:ext cx="10332720" cy="4754880"/>
          </a:xfrm>
          <a:prstGeom prst="roundRect">
            <a:avLst/>
          </a:prstGeom>
          <a:solidFill>
            <a:srgbClr val="141C28"/>
          </a:solidFill>
          <a:ln>
            <a:solidFill>
              <a:srgbClr val="3C5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 sz="2200">
                <a:solidFill>
                  <a:srgbClr val="E1E6EB"/>
                </a:solidFill>
              </a:defRPr>
            </a:pPr>
            <a:r>
              <a:t>Long-term vision, capital preservation, selective growth and strategic collaboration.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0F5FA"/>
                </a:solidFill>
              </a:defRPr>
            </a:pPr>
            <a:r>
              <a:t>Leadership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188720"/>
            <a:ext cx="10332720" cy="4754880"/>
          </a:xfrm>
          <a:prstGeom prst="roundRect">
            <a:avLst/>
          </a:prstGeom>
          <a:solidFill>
            <a:srgbClr val="141C28"/>
          </a:solidFill>
          <a:ln>
            <a:solidFill>
              <a:srgbClr val="3C5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 sz="2200">
                <a:solidFill>
                  <a:srgbClr val="E1E6EB"/>
                </a:solidFill>
              </a:defRPr>
            </a:pPr>
            <a:r>
              <a:t>Founder-led vision with integrated brand architecture and scalable execution.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0F5FA"/>
                </a:solidFill>
              </a:defRPr>
            </a:pPr>
            <a:r>
              <a:t>Contact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188720"/>
            <a:ext cx="10332720" cy="4754880"/>
          </a:xfrm>
          <a:prstGeom prst="roundRect">
            <a:avLst/>
          </a:prstGeom>
          <a:solidFill>
            <a:srgbClr val="141C28"/>
          </a:solidFill>
          <a:ln>
            <a:solidFill>
              <a:srgbClr val="3C5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 sz="2200">
                <a:solidFill>
                  <a:srgbClr val="E1E6EB"/>
                </a:solidFill>
              </a:defRPr>
            </a:pPr>
            <a:r>
              <a:t>invest@eyeditgroup.com</a:t>
            </a:r>
            <a:br/>
            <a:r>
              <a:t>partners@eyeditgroup.com</a:t>
            </a:r>
            <a:br/>
            <a:r>
              <a:t>info@eyeditgroup.com</a:t>
            </a:r>
            <a:br/>
            <a:br/>
            <a:r>
              <a:t>https://eyeditgroup.com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0F5FA"/>
                </a:solidFill>
              </a:defRPr>
            </a:pPr>
            <a:r>
              <a:t>Vision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188720"/>
            <a:ext cx="10332720" cy="4754880"/>
          </a:xfrm>
          <a:prstGeom prst="roundRect">
            <a:avLst/>
          </a:prstGeom>
          <a:solidFill>
            <a:srgbClr val="141C28"/>
          </a:solidFill>
          <a:ln>
            <a:solidFill>
              <a:srgbClr val="3C5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 sz="2200">
                <a:solidFill>
                  <a:srgbClr val="E1E6EB"/>
                </a:solidFill>
              </a:defRPr>
            </a:pPr>
            <a:r>
              <a:t>Building an international holding that connects Media, Wellness, Security and AI through one premium brand.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0F5FA"/>
                </a:solidFill>
              </a:defRPr>
            </a:pPr>
            <a:r>
              <a:t>Holding Structure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188720"/>
            <a:ext cx="10332720" cy="4754880"/>
          </a:xfrm>
          <a:prstGeom prst="roundRect">
            <a:avLst/>
          </a:prstGeom>
          <a:solidFill>
            <a:srgbClr val="141C28"/>
          </a:solidFill>
          <a:ln>
            <a:solidFill>
              <a:srgbClr val="3C5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 sz="2200">
                <a:solidFill>
                  <a:srgbClr val="E1E6EB"/>
                </a:solidFill>
              </a:defRPr>
            </a:pPr>
            <a:r>
              <a:t>• Eyedit Audiovisual</a:t>
            </a:r>
            <a:br/>
            <a:r>
              <a:t>• CCSCANSSAM</a:t>
            </a:r>
            <a:br/>
            <a:r>
              <a:t>• EyeVision Security</a:t>
            </a:r>
            <a:br/>
            <a:r>
              <a:t>• OctaCore V5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0F5FA"/>
                </a:solidFill>
              </a:defRPr>
            </a:pPr>
            <a:r>
              <a:t>Market Opportunity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188720"/>
            <a:ext cx="10332720" cy="4754880"/>
          </a:xfrm>
          <a:prstGeom prst="roundRect">
            <a:avLst/>
          </a:prstGeom>
          <a:solidFill>
            <a:srgbClr val="141C28"/>
          </a:solidFill>
          <a:ln>
            <a:solidFill>
              <a:srgbClr val="3C5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 sz="2200">
                <a:solidFill>
                  <a:srgbClr val="E1E6EB"/>
                </a:solidFill>
              </a:defRPr>
            </a:pPr>
            <a:r>
              <a:t>Convergence of AI, digital media, wellness and intelligent security creates a differentiated long-term opportunity.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0F5FA"/>
                </a:solidFill>
              </a:defRPr>
            </a:pPr>
            <a:r>
              <a:t>OctaCore V5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188720"/>
            <a:ext cx="10332720" cy="4754880"/>
          </a:xfrm>
          <a:prstGeom prst="roundRect">
            <a:avLst/>
          </a:prstGeom>
          <a:solidFill>
            <a:srgbClr val="141C28"/>
          </a:solidFill>
          <a:ln>
            <a:solidFill>
              <a:srgbClr val="3C5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 sz="2200">
                <a:solidFill>
                  <a:srgbClr val="E1E6EB"/>
                </a:solidFill>
              </a:defRPr>
            </a:pPr>
            <a:r>
              <a:t>Flagship platform integrating AI experiences, visual identity and strategic digital infrastructure.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0F5FA"/>
                </a:solidFill>
              </a:defRPr>
            </a:pPr>
            <a:r>
              <a:t>Competitive Advantages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188720"/>
            <a:ext cx="10332720" cy="4754880"/>
          </a:xfrm>
          <a:prstGeom prst="roundRect">
            <a:avLst/>
          </a:prstGeom>
          <a:solidFill>
            <a:srgbClr val="141C28"/>
          </a:solidFill>
          <a:ln>
            <a:solidFill>
              <a:srgbClr val="3C5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 sz="2200">
                <a:solidFill>
                  <a:srgbClr val="E1E6EB"/>
                </a:solidFill>
              </a:defRPr>
            </a:pPr>
            <a:r>
              <a:t>Unified brand</a:t>
            </a:r>
            <a:br/>
            <a:r>
              <a:t>Premium positioning</a:t>
            </a:r>
            <a:br/>
            <a:r>
              <a:t>Scalable architecture</a:t>
            </a:r>
            <a:br/>
            <a:r>
              <a:t>Cross-sector diversification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0F5FA"/>
                </a:solidFill>
              </a:defRPr>
            </a:pPr>
            <a:r>
              <a:t>Business Model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188720"/>
            <a:ext cx="10332720" cy="4754880"/>
          </a:xfrm>
          <a:prstGeom prst="roundRect">
            <a:avLst/>
          </a:prstGeom>
          <a:solidFill>
            <a:srgbClr val="141C28"/>
          </a:solidFill>
          <a:ln>
            <a:solidFill>
              <a:srgbClr val="3C5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 sz="2200">
                <a:solidFill>
                  <a:srgbClr val="E1E6EB"/>
                </a:solidFill>
              </a:defRPr>
            </a:pPr>
            <a:r>
              <a:t>Premium services</a:t>
            </a:r>
            <a:br/>
            <a:r>
              <a:t>Licensing</a:t>
            </a:r>
            <a:br/>
            <a:r>
              <a:t>Strategic partnerships</a:t>
            </a:r>
            <a:br/>
            <a:r>
              <a:t>Technology development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0F5FA"/>
                </a:solidFill>
              </a:defRPr>
            </a:pPr>
            <a:r>
              <a:t>Growth Roadmap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188720"/>
            <a:ext cx="10332720" cy="4754880"/>
          </a:xfrm>
          <a:prstGeom prst="roundRect">
            <a:avLst/>
          </a:prstGeom>
          <a:solidFill>
            <a:srgbClr val="141C28"/>
          </a:solidFill>
          <a:ln>
            <a:solidFill>
              <a:srgbClr val="3C5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 sz="2200">
                <a:solidFill>
                  <a:srgbClr val="E1E6EB"/>
                </a:solidFill>
              </a:defRPr>
            </a:pPr>
            <a:r>
              <a:t>2026 Launch</a:t>
            </a:r>
            <a:br/>
            <a:r>
              <a:t>2027 Partnerships</a:t>
            </a:r>
            <a:br/>
            <a:r>
              <a:t>2028 International expansion</a:t>
            </a:r>
            <a:br/>
            <a:r>
              <a:t>2030+ AI ecosystem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C1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0F5FA"/>
                </a:solidFill>
              </a:defRPr>
            </a:pPr>
            <a:r>
              <a:t>Investment Thesis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188720"/>
            <a:ext cx="10332720" cy="4754880"/>
          </a:xfrm>
          <a:prstGeom prst="roundRect">
            <a:avLst/>
          </a:prstGeom>
          <a:solidFill>
            <a:srgbClr val="141C28"/>
          </a:solidFill>
          <a:ln>
            <a:solidFill>
              <a:srgbClr val="3C5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 sz="2200">
                <a:solidFill>
                  <a:srgbClr val="E1E6EB"/>
                </a:solidFill>
              </a:defRPr>
            </a:pPr>
            <a:r>
              <a:t>Capital accelerates platform development, international branding and strategic partnerships.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